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8" r:id="rId5"/>
    <p:sldId id="260" r:id="rId6"/>
    <p:sldId id="261" r:id="rId7"/>
    <p:sldId id="262" r:id="rId8"/>
    <p:sldId id="264" r:id="rId9"/>
    <p:sldId id="265" r:id="rId10"/>
    <p:sldId id="266" r:id="rId11"/>
    <p:sldId id="269" r:id="rId12"/>
    <p:sldId id="270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9551A0E-7267-4EBD-AF65-078091EF0E47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0AF48B0-C371-4CE9-96D5-D25FF03101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78308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Т</a:t>
            </a:r>
            <a:r>
              <a:rPr lang="ru-RU" sz="3200" b="1" dirty="0" smtClean="0">
                <a:latin typeface="Arial Narrow" pitchFamily="34" charset="0"/>
              </a:rPr>
              <a:t>ема: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357298"/>
            <a:ext cx="8143900" cy="1428760"/>
          </a:xfrm>
        </p:spPr>
        <p:txBody>
          <a:bodyPr>
            <a:noAutofit/>
          </a:bodyPr>
          <a:lstStyle/>
          <a:p>
            <a:pPr algn="ctr"/>
            <a:r>
              <a:rPr lang="ru-RU" sz="4400" b="1" cap="all" dirty="0" smtClean="0">
                <a:latin typeface="Arial Narrow" pitchFamily="34" charset="0"/>
              </a:rPr>
              <a:t>«Решение  задач</a:t>
            </a:r>
          </a:p>
          <a:p>
            <a:pPr algn="ctr"/>
            <a:r>
              <a:rPr lang="ru-RU" sz="4400" b="1" cap="all" dirty="0" smtClean="0">
                <a:latin typeface="Arial Narrow" pitchFamily="34" charset="0"/>
              </a:rPr>
              <a:t>на  части  и  на уравнивание»</a:t>
            </a:r>
            <a:endParaRPr lang="ru-RU" sz="4400" b="1" cap="all" dirty="0">
              <a:latin typeface="Arial Narrow" pitchFamily="34" charset="0"/>
            </a:endParaRPr>
          </a:p>
        </p:txBody>
      </p:sp>
      <p:pic>
        <p:nvPicPr>
          <p:cNvPr id="1026" name="Picture 2" descr="C:\Documents and Settings\Учитель\Мои документы\отсканированные материалы\Image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786058"/>
            <a:ext cx="3286148" cy="2752117"/>
          </a:xfrm>
          <a:prstGeom prst="rect">
            <a:avLst/>
          </a:prstGeom>
          <a:noFill/>
        </p:spPr>
      </p:pic>
      <p:pic>
        <p:nvPicPr>
          <p:cNvPr id="1027" name="Picture 3" descr="C:\Documents and Settings\Учитель\Мои документы\отсканированные материалы\Image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786058"/>
            <a:ext cx="3035823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12776"/>
            <a:ext cx="7715272" cy="13681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Для детского сада купили 20 пирамид: больших – по 7 колец и маленьких – по 5 колец. У всех пирамид вместе 128 колец. Сколько купили больших пирамид?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92696"/>
            <a:ext cx="429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8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(решите самостоятельно).</a:t>
            </a:r>
            <a:endParaRPr lang="ru-RU" sz="2000" b="1" u="sng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12776"/>
            <a:ext cx="7715272" cy="13681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В заповеднике у носорогов и антилоп вместе 36 рогов. Сколько носорогов и сколько антилоп в заповеднике, если у них вместе 24 головы?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92696"/>
            <a:ext cx="429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9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(решите самостоятельно).</a:t>
            </a:r>
            <a:endParaRPr lang="ru-RU" sz="2000" b="1" u="sng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7715272" cy="136815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В классе учатся мальчики и девочки, всего 30 человек. Витя подсчитал, что если каждый мальчик принесёт по 5 кг макулатуры, а каждая девочка – по 3 кг, то все учащиеся вместе соберут 122 кг макулатуры. Сколько в классе мальчиков?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404664"/>
            <a:ext cx="429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10</a:t>
            </a:r>
            <a:r>
              <a:rPr lang="ru-RU" sz="2000" b="1" dirty="0" smtClean="0">
                <a:latin typeface="Arial Narrow" pitchFamily="34" charset="0"/>
              </a:rPr>
              <a:t>. </a:t>
            </a:r>
            <a:r>
              <a:rPr lang="ru-RU" sz="2000" dirty="0" smtClean="0">
                <a:latin typeface="Arial Narrow" pitchFamily="34" charset="0"/>
              </a:rPr>
              <a:t>решите самостоятельно</a:t>
            </a:r>
            <a:endParaRPr lang="ru-RU" sz="2000" u="sng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3429000"/>
            <a:ext cx="429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11</a:t>
            </a:r>
            <a:r>
              <a:rPr lang="ru-RU" sz="2000" b="1" dirty="0" smtClean="0">
                <a:latin typeface="Arial Narrow" pitchFamily="34" charset="0"/>
              </a:rPr>
              <a:t>. </a:t>
            </a:r>
            <a:r>
              <a:rPr lang="ru-RU" sz="2000" dirty="0" smtClean="0">
                <a:latin typeface="Arial Narrow" pitchFamily="34" charset="0"/>
              </a:rPr>
              <a:t>решите самостоятельно</a:t>
            </a:r>
            <a:endParaRPr lang="ru-RU" sz="2000" u="sng" dirty="0">
              <a:latin typeface="Arial Narrow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59632" y="3861048"/>
            <a:ext cx="7715272" cy="1368152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На празднике 22 ученика, у каждого мальчика по 3 шара, у каждой девочки по 5 шаров. Всего надули 86 шаров. Кого на празднике больше – девочек или мальчиков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и на сколько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?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992888" cy="237626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effectLst/>
                <a:latin typeface="Arial Narrow" pitchFamily="34" charset="0"/>
              </a:rPr>
              <a:t> </a:t>
            </a:r>
            <a:r>
              <a:rPr lang="ru-RU" sz="2000" b="1" u="sng" dirty="0" smtClean="0">
                <a:effectLst/>
                <a:latin typeface="Arial Narrow" pitchFamily="34" charset="0"/>
              </a:rPr>
              <a:t>Задача 12. </a:t>
            </a:r>
            <a:r>
              <a:rPr lang="ru-RU" sz="2000" u="sng" dirty="0" smtClean="0">
                <a:effectLst/>
                <a:latin typeface="Arial Narrow" pitchFamily="34" charset="0"/>
              </a:rPr>
              <a:t>решите самостоятельно</a:t>
            </a:r>
            <a:r>
              <a:rPr lang="ru-RU" sz="2000" b="1" u="sng" dirty="0" smtClean="0">
                <a:effectLst/>
                <a:latin typeface="Arial Narrow" pitchFamily="34" charset="0"/>
              </a:rPr>
              <a:t/>
            </a:r>
            <a:br>
              <a:rPr lang="ru-RU" sz="2000" b="1" u="sng" dirty="0" smtClean="0">
                <a:effectLst/>
                <a:latin typeface="Arial Narrow" pitchFamily="34" charset="0"/>
              </a:rPr>
            </a:br>
            <a:r>
              <a:rPr lang="ru-RU" sz="2000" b="1" dirty="0" smtClean="0">
                <a:effectLst/>
                <a:latin typeface="Arial Narrow" pitchFamily="34" charset="0"/>
              </a:rPr>
              <a:t>В ящике лежат красные, синие, зелёные и жёлтые шарики. Известно, что красных шариков в 2 раза больше, чем синих, синих в 2 раза больше, чем зелёных, и число жёлтых шариков больше семи. Сколько шариков каждого цвета лежит в ящике, если всего их 27? </a:t>
            </a:r>
            <a:endParaRPr lang="ru-RU" sz="2000" b="1" dirty="0"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Мороженое содержит 5 частей воды, 2 части молочного жира и 3 части сахара. Сколько надо взять воды, молочного жира и сахара, чтобы приготовить 700 г мороженого?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714488"/>
            <a:ext cx="3571900" cy="121444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Вода – 5 частей, ? г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Мол. жир – 2 части, ? г            700 г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Сахар – 3 части, ? г</a:t>
            </a:r>
          </a:p>
          <a:p>
            <a:pPr>
              <a:buNone/>
            </a:pPr>
            <a:endParaRPr lang="ru-RU" sz="20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4285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1.</a:t>
            </a:r>
            <a:endParaRPr lang="ru-RU" sz="2000" b="1" u="sng" dirty="0">
              <a:latin typeface="Arial Narrow" pitchFamily="34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929322" y="1785926"/>
            <a:ext cx="285752" cy="1071570"/>
          </a:xfrm>
          <a:prstGeom prst="rightBrace">
            <a:avLst>
              <a:gd name="adj1" fmla="val 1277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3000372"/>
            <a:ext cx="7000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dirty="0" smtClean="0">
                <a:latin typeface="Arial Narrow" pitchFamily="34" charset="0"/>
              </a:rPr>
              <a:t>700 : ( 5 + 2 + 3 ) = 70 ( г ) – одна часть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latin typeface="Arial Narrow" pitchFamily="34" charset="0"/>
              </a:rPr>
              <a:t>70 · 5 = 350 ( г ) – воды</a:t>
            </a:r>
          </a:p>
          <a:p>
            <a:pPr marL="342900" indent="-342900">
              <a:buFontTx/>
              <a:buAutoNum type="arabicParenR"/>
            </a:pPr>
            <a:r>
              <a:rPr lang="ru-RU" sz="2000" dirty="0" smtClean="0">
                <a:latin typeface="Arial Narrow" pitchFamily="34" charset="0"/>
              </a:rPr>
              <a:t>70 · 2 = 140 ( г ) – молочного жира</a:t>
            </a:r>
          </a:p>
          <a:p>
            <a:pPr marL="342900" indent="-342900">
              <a:buFontTx/>
              <a:buAutoNum type="arabicParenR"/>
            </a:pPr>
            <a:r>
              <a:rPr lang="ru-RU" sz="2000" dirty="0" smtClean="0">
                <a:latin typeface="Arial Narrow" pitchFamily="34" charset="0"/>
              </a:rPr>
              <a:t>70 · 3 = 210 ( г ) – сахара</a:t>
            </a:r>
          </a:p>
          <a:p>
            <a:pPr marL="342900" indent="-342900">
              <a:buAutoNum type="arabicParenR"/>
            </a:pPr>
            <a:endParaRPr lang="ru-RU" sz="2000" dirty="0" smtClean="0">
              <a:latin typeface="Arial Narrow" pitchFamily="34" charset="0"/>
            </a:endParaRPr>
          </a:p>
          <a:p>
            <a:pPr marL="342900" indent="-342900">
              <a:buAutoNum type="arabicParenR"/>
            </a:pPr>
            <a:endParaRPr lang="ru-RU" sz="2000" dirty="0" smtClean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04" y="4643446"/>
            <a:ext cx="6858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>
                <a:latin typeface="Arial Narrow" pitchFamily="34" charset="0"/>
              </a:rPr>
              <a:t>Проверка</a:t>
            </a:r>
            <a:r>
              <a:rPr lang="ru-RU" sz="2000" dirty="0" smtClean="0">
                <a:latin typeface="Arial Narrow" pitchFamily="34" charset="0"/>
              </a:rPr>
              <a:t>:  350 + 140 + 210 = 700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480" y="5429264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Ответ: 350 г, 140 г, 210 г.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8" grpId="0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В сухофруктах яблоки составляют 7 частей, груши – 4 части, сливы – 5 частей. Сколько всего сухофруктов, если в них 225 г слив?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71907"/>
            <a:ext cx="4869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2</a:t>
            </a:r>
            <a:r>
              <a:rPr lang="ru-RU" sz="2000" dirty="0">
                <a:solidFill>
                  <a:prstClr val="black"/>
                </a:solidFill>
                <a:latin typeface="Arial Narrow" pitchFamily="34" charset="0"/>
              </a:rPr>
              <a:t> (решите самостоятельно).</a:t>
            </a:r>
            <a:r>
              <a:rPr lang="ru-RU" sz="2000" b="1" u="sng" dirty="0" smtClean="0">
                <a:latin typeface="Arial Narrow" pitchFamily="34" charset="0"/>
              </a:rPr>
              <a:t> </a:t>
            </a:r>
            <a:endParaRPr lang="ru-RU" sz="2000" b="1" u="sng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12776"/>
            <a:ext cx="7715272" cy="13681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Чтобы сварить варенье из слив берут 10 частей слив, 15 частей сахара и 2 части воды. Было приготовлено 540 кг варенья. Сколько слив пошло на варенье?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692696"/>
            <a:ext cx="429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</a:t>
            </a:r>
            <a:r>
              <a:rPr lang="ru-RU" sz="2000" b="1" dirty="0" smtClean="0">
                <a:latin typeface="Arial Narrow" pitchFamily="34" charset="0"/>
              </a:rPr>
              <a:t>  </a:t>
            </a:r>
            <a:r>
              <a:rPr lang="ru-RU" sz="2000" dirty="0" smtClean="0">
                <a:latin typeface="Arial Narrow" pitchFamily="34" charset="0"/>
              </a:rPr>
              <a:t>(решите самостоятельно).</a:t>
            </a:r>
            <a:endParaRPr lang="ru-RU" sz="2000" b="1" u="sng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35732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Для спортивного клуба купили 80 мячей – волейбольных и баскетбольных, причём волейбольных в 4 раза больше, чем баскетбольных. Сколько купили тех и других мячей в отдельности?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071678"/>
            <a:ext cx="4714908" cy="857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Вол. мячи – в 4 раза больше, чем   ? шт.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Бас. мячи –                                        ? шт.  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142852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3 (</a:t>
            </a:r>
            <a:r>
              <a:rPr lang="ru-RU" sz="2000" u="sng" dirty="0" smtClean="0">
                <a:latin typeface="Arial Narrow" pitchFamily="34" charset="0"/>
              </a:rPr>
              <a:t>решите самостоятельно)</a:t>
            </a:r>
            <a:endParaRPr lang="ru-RU" sz="2000" u="sng" dirty="0">
              <a:latin typeface="Arial Narrow" pitchFamily="34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572132" y="2214554"/>
            <a:ext cx="214314" cy="571504"/>
          </a:xfrm>
          <a:prstGeom prst="rightBrace">
            <a:avLst>
              <a:gd name="adj1" fmla="val 1277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Скругленная соединительная линия 12"/>
          <p:cNvCxnSpPr/>
          <p:nvPr/>
        </p:nvCxnSpPr>
        <p:spPr>
          <a:xfrm rot="10800000" flipV="1">
            <a:off x="4071934" y="2285992"/>
            <a:ext cx="857256" cy="357190"/>
          </a:xfrm>
          <a:prstGeom prst="curvedConnector3">
            <a:avLst>
              <a:gd name="adj1" fmla="val 569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786446" y="23574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Arial Narrow" pitchFamily="34" charset="0"/>
              </a:rPr>
              <a:t>80 мячей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86578" y="2500306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1 часть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78" y="2143116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4</a:t>
            </a: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 части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 animBg="1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35732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В шести маленьких и в двух больших коробках 40 карандашей. В одной маленькой коробке в 2 раза меньше карандашей, чем в большой. Сколько карандашей в маленькой коробке и сколько в большой?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643182"/>
            <a:ext cx="1357322" cy="857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Мал. </a:t>
            </a:r>
            <a:r>
              <a:rPr lang="ru-RU" sz="2000" dirty="0" err="1" smtClean="0">
                <a:latin typeface="Arial Narrow" pitchFamily="34" charset="0"/>
              </a:rPr>
              <a:t>кор</a:t>
            </a:r>
            <a:r>
              <a:rPr lang="ru-RU" sz="2000" dirty="0" smtClean="0">
                <a:latin typeface="Arial Narrow" pitchFamily="34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Бол. </a:t>
            </a:r>
            <a:r>
              <a:rPr lang="ru-RU" sz="2000" dirty="0" err="1" smtClean="0">
                <a:latin typeface="Arial Narrow" pitchFamily="34" charset="0"/>
              </a:rPr>
              <a:t>кор</a:t>
            </a:r>
            <a:r>
              <a:rPr lang="ru-RU" sz="2000" dirty="0" smtClean="0">
                <a:latin typeface="Arial Narrow" pitchFamily="34" charset="0"/>
              </a:rPr>
              <a:t>.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14285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4.</a:t>
            </a:r>
            <a:endParaRPr lang="ru-RU" sz="2000" b="1" u="sng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4725144"/>
            <a:ext cx="5500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dirty="0">
                <a:latin typeface="Arial Narrow" pitchFamily="34" charset="0"/>
              </a:rPr>
              <a:t>4</a:t>
            </a:r>
            <a:r>
              <a:rPr lang="ru-RU" sz="2000" dirty="0" smtClean="0">
                <a:latin typeface="Arial Narrow" pitchFamily="34" charset="0"/>
              </a:rPr>
              <a:t>0 : ( 6 · 1 + 2 · 2 ) = 4 ( кар. ) – одна часть</a:t>
            </a:r>
          </a:p>
          <a:p>
            <a:pPr marL="342900" indent="-342900">
              <a:buAutoNum type="arabicParenR"/>
            </a:pPr>
            <a:r>
              <a:rPr lang="ru-RU" sz="2000" dirty="0">
                <a:latin typeface="Arial Narrow" pitchFamily="34" charset="0"/>
              </a:rPr>
              <a:t>4</a:t>
            </a:r>
            <a:r>
              <a:rPr lang="ru-RU" sz="2000" dirty="0" smtClean="0">
                <a:latin typeface="Arial Narrow" pitchFamily="34" charset="0"/>
              </a:rPr>
              <a:t> · 1 = 4 ( кар. ) – в одной маленькой коробке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latin typeface="Arial Narrow" pitchFamily="34" charset="0"/>
              </a:rPr>
              <a:t>4 · 2 = 8 ( кар. ) – в одной большой коробке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6" y="5805264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>
                <a:latin typeface="Arial Narrow" pitchFamily="34" charset="0"/>
              </a:rPr>
              <a:t>Проверка</a:t>
            </a:r>
            <a:r>
              <a:rPr lang="ru-RU" sz="2000" dirty="0" smtClean="0">
                <a:latin typeface="Arial Narrow" pitchFamily="34" charset="0"/>
              </a:rPr>
              <a:t>:  4 · 6 + 8 · 2 = 40   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7664" y="6309320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Ответ: 4 кар., 8 кар.</a:t>
            </a:r>
            <a:endParaRPr lang="ru-RU" sz="2000" dirty="0">
              <a:latin typeface="Arial Narrow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285984" y="2000240"/>
          <a:ext cx="6072230" cy="1381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0132"/>
                <a:gridCol w="3786214"/>
                <a:gridCol w="12858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Всего коробок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 одной коробке сколько карандашей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Всего карандашей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 </a:t>
                      </a:r>
                      <a:r>
                        <a:rPr lang="ru-RU" sz="1800" dirty="0" err="1" smtClean="0">
                          <a:latin typeface="Arial Narrow" pitchFamily="34" charset="0"/>
                        </a:rPr>
                        <a:t>кор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Arial Narrow" pitchFamily="34" charset="0"/>
                        </a:rPr>
                        <a:t>в 2 раза меньше, чем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 </a:t>
                      </a:r>
                      <a:r>
                        <a:rPr lang="ru-RU" sz="1800" dirty="0" err="1" smtClean="0">
                          <a:latin typeface="Arial Narrow" pitchFamily="34" charset="0"/>
                        </a:rPr>
                        <a:t>кор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Скругленная соединительная линия 12"/>
          <p:cNvCxnSpPr/>
          <p:nvPr/>
        </p:nvCxnSpPr>
        <p:spPr>
          <a:xfrm rot="10800000" flipV="1">
            <a:off x="4572000" y="2857496"/>
            <a:ext cx="857256" cy="357190"/>
          </a:xfrm>
          <a:prstGeom prst="curvedConnector3">
            <a:avLst>
              <a:gd name="adj1" fmla="val 569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авая фигурная скобка 6"/>
          <p:cNvSpPr/>
          <p:nvPr/>
        </p:nvSpPr>
        <p:spPr>
          <a:xfrm>
            <a:off x="7215206" y="2714620"/>
            <a:ext cx="214314" cy="571504"/>
          </a:xfrm>
          <a:prstGeom prst="rightBrace">
            <a:avLst>
              <a:gd name="adj1" fmla="val 1277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29520" y="278605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40 кар.</a:t>
            </a:r>
            <a:endParaRPr lang="ru-RU" sz="20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29322" y="3000372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2 части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9322" y="2643182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1 часть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71703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Схема:</a:t>
            </a:r>
            <a:endParaRPr lang="ru-RU" b="1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3203848" y="3861048"/>
            <a:ext cx="3528392" cy="576064"/>
            <a:chOff x="3203848" y="3861048"/>
            <a:chExt cx="3528392" cy="576064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3203848" y="3861048"/>
              <a:ext cx="3528392" cy="144016"/>
              <a:chOff x="3059832" y="4293096"/>
              <a:chExt cx="3528392" cy="144016"/>
            </a:xfrm>
          </p:grpSpPr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3059832" y="4365104"/>
                <a:ext cx="352839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4283968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5436096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3059832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6588224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3635896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6012160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4860032" y="4293096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Группа 39"/>
            <p:cNvGrpSpPr/>
            <p:nvPr/>
          </p:nvGrpSpPr>
          <p:grpSpPr>
            <a:xfrm>
              <a:off x="3203848" y="4293096"/>
              <a:ext cx="2376264" cy="144016"/>
              <a:chOff x="3059832" y="3861048"/>
              <a:chExt cx="2376264" cy="144016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3059832" y="3933056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5436096" y="3861048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4283968" y="3861048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3059832" y="3861048"/>
                <a:ext cx="0" cy="1440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Содержимое 2"/>
          <p:cNvSpPr txBox="1">
            <a:spLocks/>
          </p:cNvSpPr>
          <p:nvPr/>
        </p:nvSpPr>
        <p:spPr>
          <a:xfrm>
            <a:off x="2051720" y="3717032"/>
            <a:ext cx="1357322" cy="8572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Мал.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кор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.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Бол.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кор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.          </a:t>
            </a:r>
          </a:p>
        </p:txBody>
      </p:sp>
      <p:sp>
        <p:nvSpPr>
          <p:cNvPr id="47" name="Правая фигурная скобка 46"/>
          <p:cNvSpPr/>
          <p:nvPr/>
        </p:nvSpPr>
        <p:spPr>
          <a:xfrm>
            <a:off x="7020272" y="3789040"/>
            <a:ext cx="142306" cy="720080"/>
          </a:xfrm>
          <a:prstGeom prst="rightBrace">
            <a:avLst>
              <a:gd name="adj1" fmla="val 1277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164288" y="3933056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Narrow" pitchFamily="34" charset="0"/>
              </a:rPr>
              <a:t>40 кар.</a:t>
            </a:r>
            <a:endParaRPr lang="ru-RU" sz="20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75857" y="357301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1 ч.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79912" y="3573016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1 ч.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47864" y="4005064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2 части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8" grpId="0"/>
      <p:bldP spid="9" grpId="0"/>
      <p:bldP spid="12" grpId="0"/>
      <p:bldP spid="7" grpId="0" animBg="1"/>
      <p:bldP spid="16" grpId="0"/>
      <p:bldP spid="23" grpId="0"/>
      <p:bldP spid="24" grpId="0"/>
      <p:bldP spid="15" grpId="0"/>
      <p:bldP spid="45" grpId="1" build="allAtOnce"/>
      <p:bldP spid="47" grpId="1" animBg="1"/>
      <p:bldP spid="48" grpId="1"/>
      <p:bldP spid="49" grpId="1"/>
      <p:bldP spid="50" grpId="1"/>
      <p:bldP spid="5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0715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Мать в 2 раза старше дочери, а отец на 5 лет старше матери. Всем вместе 120 лет. Сколько лет отцу?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714487"/>
            <a:ext cx="5000660" cy="160551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Мать – в 2 раза старше, чем 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Дочь – 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Отец – на 5 лет старше, чем                      – ? лет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Arial Narrow" pitchFamily="34" charset="0"/>
              </a:rPr>
              <a:t>2 части + 1 часть + 2 части + 5 = 120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14285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5.</a:t>
            </a:r>
            <a:endParaRPr lang="ru-RU" sz="2000" b="1" u="sng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3504" y="207167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Arial Narrow" pitchFamily="34" charset="0"/>
              </a:rPr>
              <a:t>120 лет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43702" y="2071678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1 часть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cxnSp>
        <p:nvCxnSpPr>
          <p:cNvPr id="51" name="Скругленная соединительная линия 50"/>
          <p:cNvCxnSpPr/>
          <p:nvPr/>
        </p:nvCxnSpPr>
        <p:spPr>
          <a:xfrm rot="10800000" flipV="1">
            <a:off x="3571868" y="1928802"/>
            <a:ext cx="857256" cy="357190"/>
          </a:xfrm>
          <a:prstGeom prst="curvedConnector3">
            <a:avLst>
              <a:gd name="adj1" fmla="val 569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Выгнутая влево стрелка 58"/>
          <p:cNvSpPr/>
          <p:nvPr/>
        </p:nvSpPr>
        <p:spPr>
          <a:xfrm rot="10548791">
            <a:off x="4541182" y="1871513"/>
            <a:ext cx="417874" cy="828959"/>
          </a:xfrm>
          <a:prstGeom prst="curved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072066" y="1785926"/>
            <a:ext cx="214314" cy="1000132"/>
          </a:xfrm>
          <a:prstGeom prst="rightBrace">
            <a:avLst>
              <a:gd name="adj1" fmla="val 1277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6643702" y="1714488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2 части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7250" y="2445290"/>
            <a:ext cx="1690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2 части + 5 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uiExpand="1" build="p"/>
      <p:bldP spid="4" grpId="0"/>
      <p:bldP spid="22" grpId="0"/>
      <p:bldP spid="24" grpId="0"/>
      <p:bldP spid="59" grpId="0" animBg="1"/>
      <p:bldP spid="7" grpId="0" animBg="1"/>
      <p:bldP spid="6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В двух аквариумах 205 л воды. В одном из них на 35 л воды больше, чем в другом. Сколько литров воды в каждом аквариуме?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14488"/>
            <a:ext cx="5072098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В 1 аквариуме –  на 35 л больше, чем      –  ? л 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Во 2 аквариуме –                                         – ? л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4285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6.</a:t>
            </a:r>
            <a:endParaRPr lang="ru-RU" sz="2000" b="1" u="sng" dirty="0">
              <a:latin typeface="Arial Narrow" pitchFamily="34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929322" y="1785926"/>
            <a:ext cx="285752" cy="642942"/>
          </a:xfrm>
          <a:prstGeom prst="rightBrace">
            <a:avLst>
              <a:gd name="adj1" fmla="val 1277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192880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205</a:t>
            </a:r>
            <a:r>
              <a:rPr lang="ru-RU" dirty="0" smtClean="0">
                <a:latin typeface="Arial Narrow" pitchFamily="34" charset="0"/>
              </a:rPr>
              <a:t> л</a:t>
            </a:r>
            <a:endParaRPr lang="ru-RU" dirty="0">
              <a:latin typeface="Arial Narrow" pitchFamily="34" charset="0"/>
            </a:endParaRPr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rot="10800000" flipV="1">
            <a:off x="4357686" y="1928802"/>
            <a:ext cx="857256" cy="357190"/>
          </a:xfrm>
          <a:prstGeom prst="curvedConnector3">
            <a:avLst>
              <a:gd name="adj1" fmla="val 569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7715272" cy="71438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/>
                <a:latin typeface="Arial Narrow" pitchFamily="34" charset="0"/>
              </a:rPr>
              <a:t>Для новогодней ёлки купили 10 шаров по 25 р. и по 40 р. Все шары вместе стоили 340 р. Сколько купили тех и других шаров?</a:t>
            </a:r>
            <a:endParaRPr lang="ru-RU" sz="2400" b="1" dirty="0">
              <a:effectLst/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42852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Arial Narrow" pitchFamily="34" charset="0"/>
              </a:rPr>
              <a:t>Задача 7.</a:t>
            </a:r>
            <a:endParaRPr lang="ru-RU" sz="2000" b="1" u="sng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2214554"/>
            <a:ext cx="11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Решение: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357290" y="2571744"/>
            <a:ext cx="73581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Если бы купили все шары по 25 р., то заплатили бы  25 · 10 = 250 р.  </a:t>
            </a:r>
          </a:p>
          <a:p>
            <a:r>
              <a:rPr lang="ru-RU" dirty="0" smtClean="0">
                <a:latin typeface="Arial Narrow" pitchFamily="34" charset="0"/>
              </a:rPr>
              <a:t>Но на само деле заплатили  на 340 – 250 = 90 р. больше. </a:t>
            </a:r>
          </a:p>
          <a:p>
            <a:r>
              <a:rPr lang="ru-RU" dirty="0" smtClean="0">
                <a:latin typeface="Arial Narrow" pitchFamily="34" charset="0"/>
              </a:rPr>
              <a:t>Каждый более дорогой шар добавил в общую стоимость  по  40 – 25 = 15 р. </a:t>
            </a:r>
          </a:p>
          <a:p>
            <a:r>
              <a:rPr lang="ru-RU" dirty="0" smtClean="0">
                <a:latin typeface="Arial Narrow" pitchFamily="34" charset="0"/>
              </a:rPr>
              <a:t>Сколько было шаров  по  40 р.?</a:t>
            </a:r>
          </a:p>
          <a:p>
            <a:r>
              <a:rPr lang="ru-RU" dirty="0" smtClean="0">
                <a:latin typeface="Arial Narrow" pitchFamily="34" charset="0"/>
              </a:rPr>
              <a:t>90 : 15 = 6  </a:t>
            </a:r>
          </a:p>
          <a:p>
            <a:r>
              <a:rPr lang="ru-RU" dirty="0" smtClean="0">
                <a:latin typeface="Arial Narrow" pitchFamily="34" charset="0"/>
              </a:rPr>
              <a:t>Сколько было шаров по 25 р.?</a:t>
            </a:r>
          </a:p>
          <a:p>
            <a:r>
              <a:rPr lang="ru-RU" dirty="0" smtClean="0">
                <a:latin typeface="Arial Narrow" pitchFamily="34" charset="0"/>
              </a:rPr>
              <a:t>10 – 6 = </a:t>
            </a:r>
            <a:r>
              <a:rPr lang="ru-RU" dirty="0">
                <a:latin typeface="Arial Narrow" pitchFamily="34" charset="0"/>
              </a:rPr>
              <a:t>4</a:t>
            </a:r>
            <a:endParaRPr lang="ru-RU" dirty="0" smtClean="0"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14480" y="150017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Шары по 25 р.  - ? </a:t>
            </a:r>
            <a:r>
              <a:rPr lang="ru-RU" sz="2000" dirty="0">
                <a:latin typeface="Arial Narrow" pitchFamily="34" charset="0"/>
              </a:rPr>
              <a:t>ш</a:t>
            </a:r>
            <a:r>
              <a:rPr lang="ru-RU" sz="2000" dirty="0" smtClean="0">
                <a:latin typeface="Arial Narrow" pitchFamily="34" charset="0"/>
              </a:rPr>
              <a:t>т.</a:t>
            </a:r>
          </a:p>
          <a:p>
            <a:r>
              <a:rPr lang="ru-RU" sz="2000" dirty="0" smtClean="0">
                <a:latin typeface="Arial Narrow" pitchFamily="34" charset="0"/>
              </a:rPr>
              <a:t>Шары по 40 р.  - ? </a:t>
            </a:r>
            <a:r>
              <a:rPr lang="ru-RU" sz="2000" dirty="0">
                <a:latin typeface="Arial Narrow" pitchFamily="34" charset="0"/>
              </a:rPr>
              <a:t>ш</a:t>
            </a:r>
            <a:r>
              <a:rPr lang="ru-RU" sz="2000" dirty="0" smtClean="0">
                <a:latin typeface="Arial Narrow" pitchFamily="34" charset="0"/>
              </a:rPr>
              <a:t>т. 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22" name="Правая фигурная скобка 21"/>
          <p:cNvSpPr/>
          <p:nvPr/>
        </p:nvSpPr>
        <p:spPr>
          <a:xfrm>
            <a:off x="3929058" y="1500174"/>
            <a:ext cx="142876" cy="642942"/>
          </a:xfrm>
          <a:prstGeom prst="rightBrace">
            <a:avLst>
              <a:gd name="adj1" fmla="val 1277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000496" y="1571612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10 шт.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24" name="Правая фигурная скобка 23"/>
          <p:cNvSpPr/>
          <p:nvPr/>
        </p:nvSpPr>
        <p:spPr>
          <a:xfrm>
            <a:off x="4714876" y="1500174"/>
            <a:ext cx="142876" cy="642942"/>
          </a:xfrm>
          <a:prstGeom prst="rightBrace">
            <a:avLst>
              <a:gd name="adj1" fmla="val 1277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857752" y="1571612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340 р.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16" grpId="0"/>
      <p:bldP spid="17" grpId="0"/>
      <p:bldP spid="21" grpId="0"/>
      <p:bldP spid="22" grpId="0" animBg="1"/>
      <p:bldP spid="22" grpId="1" animBg="1"/>
      <p:bldP spid="23" grpId="0"/>
      <p:bldP spid="24" grpId="0" animBg="1"/>
      <p:bldP spid="24" grpId="1" animBg="1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456</TotalTime>
  <Words>853</Words>
  <Application>Microsoft Office PowerPoint</Application>
  <PresentationFormat>Экран (4:3)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Тема:</vt:lpstr>
      <vt:lpstr>Мороженое содержит 5 частей воды, 2 части молочного жира и 3 части сахара. Сколько надо взять воды, молочного жира и сахара, чтобы приготовить 700 г мороженого?</vt:lpstr>
      <vt:lpstr>В сухофруктах яблоки составляют 7 частей, груши – 4 части, сливы – 5 частей. Сколько всего сухофруктов, если в них 225 г слив?</vt:lpstr>
      <vt:lpstr>Чтобы сварить варенье из слив берут 10 частей слив, 15 частей сахара и 2 части воды. Было приготовлено 540 кг варенья. Сколько слив пошло на варенье?</vt:lpstr>
      <vt:lpstr>Для спортивного клуба купили 80 мячей – волейбольных и баскетбольных, причём волейбольных в 4 раза больше, чем баскетбольных. Сколько купили тех и других мячей в отдельности?</vt:lpstr>
      <vt:lpstr>В шести маленьких и в двух больших коробках 40 карандашей. В одной маленькой коробке в 2 раза меньше карандашей, чем в большой. Сколько карандашей в маленькой коробке и сколько в большой?</vt:lpstr>
      <vt:lpstr>Мать в 2 раза старше дочери, а отец на 5 лет старше матери. Всем вместе 120 лет. Сколько лет отцу?</vt:lpstr>
      <vt:lpstr>В двух аквариумах 205 л воды. В одном из них на 35 л воды больше, чем в другом. Сколько литров воды в каждом аквариуме?</vt:lpstr>
      <vt:lpstr>Для новогодней ёлки купили 10 шаров по 25 р. и по 40 р. Все шары вместе стоили 340 р. Сколько купили тех и других шаров?</vt:lpstr>
      <vt:lpstr>Для детского сада купили 20 пирамид: больших – по 7 колец и маленьких – по 5 колец. У всех пирамид вместе 128 колец. Сколько купили больших пирамид?</vt:lpstr>
      <vt:lpstr>В заповеднике у носорогов и антилоп вместе 36 рогов. Сколько носорогов и сколько антилоп в заповеднике, если у них вместе 24 головы?</vt:lpstr>
      <vt:lpstr>В классе учатся мальчики и девочки, всего 30 человек. Витя подсчитал, что если каждый мальчик принесёт по 5 кг макулатуры, а каждая девочка – по 3 кг, то все учащиеся вместе соберут 122 кг макулатуры. Сколько в классе мальчиков?</vt:lpstr>
      <vt:lpstr> Задача 12. решите самостоятельно В ящике лежат красные, синие, зелёные и жёлтые шарики. Известно, что красных шариков в 2 раза больше, чем синих, синих в 2 раза больше, чем зелёных, и число жёлтых шариков больше семи. Сколько шариков каждого цвета лежит в ящике, если всего их 27? 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 в 5 классе по теме:</dc:title>
  <dc:creator>Customer</dc:creator>
  <cp:lastModifiedBy>Ддт2</cp:lastModifiedBy>
  <cp:revision>57</cp:revision>
  <dcterms:created xsi:type="dcterms:W3CDTF">2015-01-22T10:38:15Z</dcterms:created>
  <dcterms:modified xsi:type="dcterms:W3CDTF">2020-04-06T20:15:05Z</dcterms:modified>
</cp:coreProperties>
</file>